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9" r:id="rId5"/>
    <p:sldId id="260" r:id="rId6"/>
    <p:sldId id="283" r:id="rId7"/>
    <p:sldId id="274" r:id="rId8"/>
    <p:sldId id="261" r:id="rId9"/>
    <p:sldId id="276" r:id="rId10"/>
    <p:sldId id="284" r:id="rId11"/>
    <p:sldId id="277" r:id="rId12"/>
    <p:sldId id="281" r:id="rId13"/>
    <p:sldId id="268" r:id="rId14"/>
  </p:sldIdLst>
  <p:sldSz cx="12193588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/>
            </a:pPr>
            <a:endParaRPr lang="en-US" sz="1400" b="0" i="0" u="none" strike="noStrike" cap="none" baseline="0">
              <a:ln>
                <a:noFill/>
              </a:ln>
              <a:solidFill>
                <a:srgbClr val="FFFFFF"/>
              </a:solidFill>
              <a:latin typeface="Century Gothic" pitchFamily="34"/>
              <a:ea typeface="WenQuanYi Zen Hei Sharp" pitchFamily="2"/>
              <a:cs typeface="Lohit Devanagari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3881880" y="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/>
            </a:pPr>
            <a:endParaRPr lang="en-US" sz="1400" b="0" i="0" u="none" strike="noStrike" cap="none" baseline="0">
              <a:ln>
                <a:noFill/>
              </a:ln>
              <a:solidFill>
                <a:srgbClr val="FFFFFF"/>
              </a:solidFill>
              <a:latin typeface="Century Gothic" pitchFamily="34"/>
              <a:ea typeface="WenQuanYi Zen Hei Sharp" pitchFamily="2"/>
              <a:cs typeface="Lohit Devanagari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/>
            </a:pPr>
            <a:endParaRPr lang="en-US" sz="1400" b="0" i="0" u="none" strike="noStrike" cap="none" baseline="0">
              <a:ln>
                <a:noFill/>
              </a:ln>
              <a:solidFill>
                <a:srgbClr val="FFFFFF"/>
              </a:solidFill>
              <a:latin typeface="Century Gothic" pitchFamily="34"/>
              <a:ea typeface="WenQuanYi Zen Hei Sharp" pitchFamily="2"/>
              <a:cs typeface="Lohit Devanagari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3881880" y="8686800"/>
            <a:ext cx="2975760" cy="45683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1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/>
            </a:pPr>
            <a:fld id="{C224CAE8-D6E1-4DFA-B688-8EC559DF47B5}" type="slidenum">
              <a:t>‹#›</a:t>
            </a:fld>
            <a:endParaRPr lang="en-US" sz="1400" b="0" i="0" u="none" strike="noStrike" cap="none" baseline="0">
              <a:ln>
                <a:noFill/>
              </a:ln>
              <a:solidFill>
                <a:srgbClr val="FFFFFF"/>
              </a:solidFill>
              <a:latin typeface="Century Gothic" pitchFamily="34"/>
              <a:ea typeface="WenQuanYi Zen Hei Sharp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830058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4800"/>
            <a:ext cx="360" cy="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685799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3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1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en-US" sz="1200" b="0" i="0" u="none" strike="noStrike" cap="none" baseline="0">
        <a:ln>
          <a:noFill/>
        </a:ln>
        <a:solidFill>
          <a:srgbClr val="000000"/>
        </a:solidFill>
        <a:highlight>
          <a:scrgbClr r="0" g="0" b="0">
            <a:alpha val="0"/>
          </a:scrgbClr>
        </a:highlight>
        <a:latin typeface="Calibri" pitchFamily="34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kern="1200"/>
          </a:p>
        </p:txBody>
      </p:sp>
    </p:spTree>
    <p:extLst>
      <p:ext uri="{BB962C8B-B14F-4D97-AF65-F5344CB8AC3E}">
        <p14:creationId xmlns:p14="http://schemas.microsoft.com/office/powerpoint/2010/main" val="1672611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32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64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52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15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07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777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74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58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13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382588" y="695325"/>
            <a:ext cx="6092825" cy="3427413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68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718035-A34B-4EC9-BE9A-C0259D9194E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3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6C287FE-A849-41B2-AE1A-94F17ABDDF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73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01100" y="763588"/>
            <a:ext cx="2705100" cy="5454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62900" cy="5454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551C40-BB73-4760-8D31-963AD04EDC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50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FDDBD0-C877-4CE8-AD47-E59C987696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97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00E068-BD20-4709-A75D-B150823F71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15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32D1207-BBC4-47AC-9275-1638BB0222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27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34000" cy="4024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3925"/>
            <a:ext cx="5334000" cy="4024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5EF322A-7C6A-4D8D-A9C6-D159F7EBBF2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372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A43DCEA-76D4-422E-B44A-BE3DAFD54F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82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BB73AD-4E64-4D9E-A823-D1ECE8D3FD5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064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BC1A41-981D-4997-B57A-8FECCACFE6F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9874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CB8FA1E-084E-497A-A1EB-4B7F6378A57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1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0D8EC8-DD82-42EB-8A77-8B612D04CFB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596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0DE86F3-1C97-4D75-90CA-50D817D4870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488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F581F7-457D-400B-88B7-9CCC068EB7D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16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01100" y="763588"/>
            <a:ext cx="2705100" cy="5454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62900" cy="5454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633AF8-CBE3-4FD8-B8A6-F067C44FA4B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5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FE30F97-56C8-496C-A90A-8650719A7A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80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34000" cy="4024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3925"/>
            <a:ext cx="5334000" cy="4024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29401C-EDEF-4FBC-B969-A4C636E855F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3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7D5CF9-817D-4698-9D77-B0776D7690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17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3EE33C9-754A-462F-BA4B-82747242CE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897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C7570FC-20ED-4994-A584-0455348167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76916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95C1919-3174-4D5F-9A01-0F5E92AD12E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47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62C1C7-2D59-4B07-968C-583FE61E7E8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53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0-HD-TOP.png"/>
          <p:cNvPicPr>
            <a:picLocks noChangeAspect="1"/>
          </p:cNvPicPr>
          <p:nvPr/>
        </p:nvPicPr>
        <p:blipFill>
          <a:blip r:embed="rId13">
            <a:lum bright="-50000"/>
            <a:alphaModFix/>
          </a:blip>
          <a:srcRect/>
          <a:stretch>
            <a:fillRect/>
          </a:stretch>
        </p:blipFill>
        <p:spPr>
          <a:xfrm>
            <a:off x="0" y="0"/>
            <a:ext cx="12192119" cy="1441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2"/>
          <p:cNvSpPr txBox="1">
            <a:spLocks noGrp="1"/>
          </p:cNvSpPr>
          <p:nvPr>
            <p:ph type="title"/>
          </p:nvPr>
        </p:nvSpPr>
        <p:spPr>
          <a:xfrm>
            <a:off x="2895120" y="763560"/>
            <a:ext cx="8610840" cy="129384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ctr" anchorCtr="0" compatLnSpc="1"/>
          <a:lstStyle/>
          <a:p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1"/>
          </p:nvPr>
        </p:nvSpPr>
        <p:spPr>
          <a:xfrm>
            <a:off x="685440" y="2193480"/>
            <a:ext cx="10820520" cy="402444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2"/>
          </p:nvPr>
        </p:nvSpPr>
        <p:spPr>
          <a:xfrm>
            <a:off x="8594640" y="6356520"/>
            <a:ext cx="2911679" cy="365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0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3"/>
          </p:nvPr>
        </p:nvSpPr>
        <p:spPr>
          <a:xfrm>
            <a:off x="685799" y="6356520"/>
            <a:ext cx="7772400" cy="365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8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4"/>
          </p:nvPr>
        </p:nvSpPr>
        <p:spPr>
          <a:xfrm>
            <a:off x="8763120" y="380520"/>
            <a:ext cx="2743199" cy="36539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0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fld id="{05F10210-5FCE-4BBD-8F7E-63640512FE0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indent="0" algn="r" rtl="0" hangingPunct="0">
        <a:lnSpc>
          <a:spcPct val="90000"/>
        </a:lnSpc>
        <a:spcBef>
          <a:spcPts val="0"/>
        </a:spcBef>
        <a:spcAft>
          <a:spcPts val="0"/>
        </a:spcAft>
        <a:tabLst>
          <a:tab pos="0" algn="l"/>
          <a:tab pos="914400" algn="l"/>
          <a:tab pos="1828800" algn="l"/>
          <a:tab pos="2743199" algn="l"/>
          <a:tab pos="3657600" algn="l"/>
          <a:tab pos="4572000" algn="l"/>
          <a:tab pos="5486399" algn="l"/>
          <a:tab pos="6400799" algn="l"/>
          <a:tab pos="7315200" algn="l"/>
          <a:tab pos="8229600" algn="l"/>
          <a:tab pos="9144000" algn="l"/>
          <a:tab pos="10058400" algn="l"/>
        </a:tabLst>
        <a:defRPr lang="en-US" sz="4000" b="0" i="0" u="none" strike="noStrike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Century Gothic" pitchFamily="34"/>
        </a:defRPr>
      </a:lvl1pPr>
    </p:titleStyle>
    <p:bodyStyle>
      <a:lvl1pPr marL="0" marR="0" indent="0" algn="l" rtl="0" hangingPunct="0">
        <a:lnSpc>
          <a:spcPct val="90000"/>
        </a:lnSpc>
        <a:spcBef>
          <a:spcPts val="998"/>
        </a:spcBef>
        <a:spcAft>
          <a:spcPts val="0"/>
        </a:spcAft>
        <a:tabLst>
          <a:tab pos="685799" algn="l"/>
          <a:tab pos="1600200" algn="l"/>
          <a:tab pos="2514600" algn="l"/>
          <a:tab pos="3429000" algn="l"/>
          <a:tab pos="4343400" algn="l"/>
          <a:tab pos="5257800" algn="l"/>
          <a:tab pos="6172200" algn="l"/>
          <a:tab pos="7086600" algn="l"/>
          <a:tab pos="8000999" algn="l"/>
          <a:tab pos="8915399" algn="l"/>
          <a:tab pos="9829800" algn="l"/>
        </a:tabLst>
        <a:defRPr lang="en-US" sz="2200" b="0" i="0" u="none" strike="noStrike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Century Gothic" pitchFamily="34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C0-HD-TOP.png"/>
          <p:cNvPicPr>
            <a:picLocks noChangeAspect="1"/>
          </p:cNvPicPr>
          <p:nvPr/>
        </p:nvPicPr>
        <p:blipFill>
          <a:blip r:embed="rId13">
            <a:lum bright="-50000"/>
            <a:alphaModFix/>
          </a:blip>
          <a:srcRect/>
          <a:stretch>
            <a:fillRect/>
          </a:stretch>
        </p:blipFill>
        <p:spPr>
          <a:xfrm>
            <a:off x="0" y="0"/>
            <a:ext cx="12192119" cy="1441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C0-HD-BTM.png"/>
          <p:cNvPicPr>
            <a:picLocks noChangeAspect="1"/>
          </p:cNvPicPr>
          <p:nvPr/>
        </p:nvPicPr>
        <p:blipFill>
          <a:blip r:embed="rId14">
            <a:lum bright="-50000"/>
            <a:alphaModFix/>
          </a:blip>
          <a:srcRect/>
          <a:stretch>
            <a:fillRect/>
          </a:stretch>
        </p:blipFill>
        <p:spPr>
          <a:xfrm>
            <a:off x="0" y="4375080"/>
            <a:ext cx="12192119" cy="248292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Placeholder 3"/>
          <p:cNvSpPr txBox="1">
            <a:spLocks noGrp="1"/>
          </p:cNvSpPr>
          <p:nvPr>
            <p:ph type="title"/>
          </p:nvPr>
        </p:nvSpPr>
        <p:spPr>
          <a:xfrm>
            <a:off x="2895120" y="763560"/>
            <a:ext cx="8610840" cy="129384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ctr" anchorCtr="0" compatLnSpc="1"/>
          <a:lstStyle/>
          <a:p>
            <a:endParaRPr lang="en-US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1"/>
          </p:nvPr>
        </p:nvSpPr>
        <p:spPr>
          <a:xfrm>
            <a:off x="685440" y="2193480"/>
            <a:ext cx="10820520" cy="4024440"/>
          </a:xfrm>
          <a:prstGeom prst="rect">
            <a:avLst/>
          </a:prstGeom>
          <a:noFill/>
          <a:ln>
            <a:noFill/>
          </a:ln>
        </p:spPr>
        <p:txBody>
          <a:bodyPr vert="horz" lIns="90000" tIns="46800" rIns="90000" bIns="4680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 txBox="1">
            <a:spLocks noGrp="1"/>
          </p:cNvSpPr>
          <p:nvPr>
            <p:ph type="dt" sz="half" idx="2"/>
          </p:nvPr>
        </p:nvSpPr>
        <p:spPr>
          <a:xfrm>
            <a:off x="7908839" y="4314960"/>
            <a:ext cx="2911679" cy="3744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0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Footer Placeholder 6"/>
          <p:cNvSpPr txBox="1">
            <a:spLocks noGrp="1"/>
          </p:cNvSpPr>
          <p:nvPr>
            <p:ph type="ftr" sz="quarter" idx="3"/>
          </p:nvPr>
        </p:nvSpPr>
        <p:spPr>
          <a:xfrm>
            <a:off x="1371599" y="4324320"/>
            <a:ext cx="6400799" cy="365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8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7"/>
          <p:cNvSpPr txBox="1">
            <a:spLocks noGrp="1"/>
          </p:cNvSpPr>
          <p:nvPr>
            <p:ph type="sldNum" sz="quarter" idx="4"/>
          </p:nvPr>
        </p:nvSpPr>
        <p:spPr>
          <a:xfrm>
            <a:off x="8077320" y="1430280"/>
            <a:ext cx="2743199" cy="365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ctr" anchorCtr="0" compatLnSpc="1">
            <a:noAutofit/>
          </a:bodyPr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lang="en-US" sz="1000" b="0" i="0" u="none" strike="noStrike" cap="none" baseline="0">
                <a:ln>
                  <a:noFill/>
                </a:ln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defRPr>
            </a:lvl1pPr>
          </a:lstStyle>
          <a:p>
            <a:pPr lvl="0"/>
            <a:fld id="{F393CE12-20B0-4AEA-AB03-14112229CE20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indent="0" algn="r" rtl="0" hangingPunct="0">
        <a:lnSpc>
          <a:spcPct val="90000"/>
        </a:lnSpc>
        <a:spcBef>
          <a:spcPts val="0"/>
        </a:spcBef>
        <a:spcAft>
          <a:spcPts val="0"/>
        </a:spcAft>
        <a:tabLst>
          <a:tab pos="0" algn="l"/>
          <a:tab pos="914400" algn="l"/>
          <a:tab pos="1828800" algn="l"/>
          <a:tab pos="2743199" algn="l"/>
          <a:tab pos="3657600" algn="l"/>
          <a:tab pos="4572000" algn="l"/>
          <a:tab pos="5486399" algn="l"/>
          <a:tab pos="6400799" algn="l"/>
          <a:tab pos="7315200" algn="l"/>
          <a:tab pos="8229600" algn="l"/>
          <a:tab pos="9144000" algn="l"/>
          <a:tab pos="10058400" algn="l"/>
        </a:tabLst>
        <a:defRPr lang="en-US" sz="4000" b="0" i="0" u="none" strike="noStrike" kern="1200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Century Gothic" pitchFamily="34"/>
        </a:defRPr>
      </a:lvl1pPr>
    </p:titleStyle>
    <p:bodyStyle>
      <a:lvl1pPr marL="0" marR="0" indent="0" algn="l" rtl="0" hangingPunct="0">
        <a:lnSpc>
          <a:spcPct val="90000"/>
        </a:lnSpc>
        <a:spcBef>
          <a:spcPts val="998"/>
        </a:spcBef>
        <a:spcAft>
          <a:spcPts val="0"/>
        </a:spcAft>
        <a:tabLst>
          <a:tab pos="685799" algn="l"/>
          <a:tab pos="1600200" algn="l"/>
          <a:tab pos="2514600" algn="l"/>
          <a:tab pos="3429000" algn="l"/>
          <a:tab pos="4343400" algn="l"/>
          <a:tab pos="5257800" algn="l"/>
          <a:tab pos="6172200" algn="l"/>
          <a:tab pos="7086600" algn="l"/>
          <a:tab pos="8000999" algn="l"/>
          <a:tab pos="8915399" algn="l"/>
          <a:tab pos="9829800" algn="l"/>
        </a:tabLst>
        <a:defRPr lang="en-US" sz="2200" b="0" i="0" u="none" strike="noStrike" kern="1200" cap="none" baseline="0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Century Gothic" pitchFamily="34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mand_patter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Double_dispatch" TargetMode="External"/><Relationship Id="rId5" Type="http://schemas.openxmlformats.org/officeDocument/2006/relationships/hyperlink" Target="http://www.blackwasp.co.uk/gofpatterns.aspx" TargetMode="External"/><Relationship Id="rId4" Type="http://schemas.openxmlformats.org/officeDocument/2006/relationships/hyperlink" Target="https://dzone.com/articles/design-patterns-in-the-real-world-strateg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DesiGN (ANTI-)PATTER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371240" y="1803240"/>
            <a:ext cx="9448920" cy="1825920"/>
          </a:xfrm>
        </p:spPr>
        <p:txBody>
          <a:bodyPr wrap="square" lIns="91440" tIns="45720" rIns="91440" bIns="45720" anchor="b">
            <a:noAutofit/>
          </a:bodyPr>
          <a:lstStyle/>
          <a:p>
            <a:pPr lvl="0" algn="l" hangingPunct="1"/>
            <a:r>
              <a:rPr lang="en-US" sz="6000"/>
              <a:t>DESIGN (ANTI-)PATTERNS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1371240" y="3631679"/>
            <a:ext cx="9448920" cy="685799"/>
          </a:xfrm>
        </p:spPr>
        <p:txBody>
          <a:bodyPr wrap="square" lIns="91440" tIns="45720" rIns="91440" bIns="45720">
            <a:noAutofit/>
          </a:bodyPr>
          <a:lstStyle/>
          <a:p>
            <a:pPr lvl="0" hangingPunct="1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/>
              <a:t>Coffee Break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08319" y="4134240"/>
            <a:ext cx="1137148" cy="306323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57200" algn="l"/>
                <a:tab pos="914400" algn="l"/>
                <a:tab pos="1371599" algn="l"/>
                <a:tab pos="1828800" algn="l"/>
                <a:tab pos="2286000" algn="l"/>
                <a:tab pos="2743199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399" algn="l"/>
                <a:tab pos="5943600" algn="l"/>
                <a:tab pos="6400799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/>
            </a:pPr>
            <a:r>
              <a:rPr lang="en-US" sz="1400" dirty="0">
                <a:solidFill>
                  <a:srgbClr val="FFFFFF"/>
                </a:solidFill>
                <a:latin typeface="Century Gothic" pitchFamily="34"/>
                <a:ea typeface="WenQuanYi Zen Hei Sharp" pitchFamily="2"/>
                <a:cs typeface="Lohit Devanagari" pitchFamily="2"/>
              </a:rPr>
              <a:t>Command</a:t>
            </a:r>
            <a:endParaRPr lang="en-US" sz="1400" b="0" i="0" u="none" strike="noStrike" cap="none" baseline="0" dirty="0">
              <a:ln>
                <a:noFill/>
              </a:ln>
              <a:solidFill>
                <a:srgbClr val="FFFFFF"/>
              </a:solidFill>
              <a:latin typeface="Century Gothic" pitchFamily="34"/>
              <a:ea typeface="WenQuanYi Zen Hei Sharp" pitchFamily="2"/>
              <a:cs typeface="Lohit Devanagari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993BB1-F309-444A-B4EA-9FB18F54A150}"/>
              </a:ext>
            </a:extLst>
          </p:cNvPr>
          <p:cNvSpPr txBox="1"/>
          <p:nvPr/>
        </p:nvSpPr>
        <p:spPr>
          <a:xfrm>
            <a:off x="1408319" y="6001408"/>
            <a:ext cx="1407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>
                <a:solidFill>
                  <a:schemeClr val="bg1"/>
                </a:solidFill>
              </a:rPr>
              <a:t>Balázs</a:t>
            </a:r>
            <a:r>
              <a:rPr lang="sk-SK" dirty="0">
                <a:solidFill>
                  <a:schemeClr val="bg1"/>
                </a:solidFill>
              </a:rPr>
              <a:t> Vojtek</a:t>
            </a:r>
          </a:p>
          <a:p>
            <a:r>
              <a:rPr lang="sk-SK" dirty="0">
                <a:solidFill>
                  <a:schemeClr val="bg1"/>
                </a:solidFill>
              </a:rPr>
              <a:t>17.04.2019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927" y="321177"/>
            <a:ext cx="4332871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74324" y="914400"/>
            <a:ext cx="3658077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algn="ctr" hangingPunct="1">
              <a:spcBef>
                <a:spcPct val="0"/>
              </a:spcBef>
            </a:pPr>
            <a:r>
              <a:rPr lang="en-US" sz="4800" b="1" kern="1200" dirty="0">
                <a:latin typeface="+mj-lt"/>
                <a:ea typeface="+mj-ea"/>
                <a:cs typeface="+mj-cs"/>
              </a:rPr>
              <a:t>COMMAND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74324" y="4170501"/>
            <a:ext cx="3658077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lvl="0" algn="ctr" hangingPunct="1">
              <a:spcBef>
                <a:spcPts val="1000"/>
              </a:spcBef>
            </a:pPr>
            <a:r>
              <a:rPr lang="en-US" sz="2000" b="1" kern="1200" dirty="0">
                <a:latin typeface="+mn-lt"/>
                <a:ea typeface="+mn-ea"/>
                <a:cs typeface="+mn-cs"/>
              </a:rPr>
              <a:t>Real world examples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281" y="3910267"/>
            <a:ext cx="2587126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8215CF7-A4EF-1C4D-97F1-CB0B64C75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195" y="1459701"/>
            <a:ext cx="5649167" cy="347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935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292840" cy="495648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en-US" b="1" dirty="0">
                <a:solidFill>
                  <a:srgbClr val="FE801A"/>
                </a:solidFill>
              </a:rPr>
              <a:t>Sources</a:t>
            </a:r>
          </a:p>
          <a:p>
            <a:pPr lvl="0" hangingPunct="1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dirty="0">
                <a:hlinkClick r:id="rId3"/>
              </a:rPr>
              <a:t>https://en.wikipedia.org/wiki/Command_pattern</a:t>
            </a:r>
            <a:r>
              <a:rPr lang="en-US" sz="2000" dirty="0"/>
              <a:t> </a:t>
            </a:r>
          </a:p>
          <a:p>
            <a:pPr lvl="0" hangingPunct="1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dirty="0">
                <a:hlinkClick r:id="rId4"/>
              </a:rPr>
              <a:t>https://dzone.com/articles/design-patterns-in-the-real-world-strategy</a:t>
            </a:r>
            <a:endParaRPr lang="en-US" sz="2000" dirty="0"/>
          </a:p>
          <a:p>
            <a:pPr lvl="0" hangingPunct="1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dirty="0">
                <a:hlinkClick r:id="rId5"/>
              </a:rPr>
              <a:t>http://www.blackwasp.co.uk/gofpatterns.aspx</a:t>
            </a:r>
            <a:endParaRPr lang="en-US" sz="2000" dirty="0"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1359611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292840" cy="495648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sk-SK" b="1" dirty="0">
                <a:solidFill>
                  <a:srgbClr val="FE801A"/>
                </a:solidFill>
              </a:rPr>
              <a:t>Questions</a:t>
            </a:r>
            <a:r>
              <a:rPr lang="en-US" b="1" dirty="0">
                <a:solidFill>
                  <a:srgbClr val="FE801A"/>
                </a:solidFill>
              </a:rPr>
              <a:t> and discussion</a:t>
            </a:r>
            <a:endParaRPr lang="sk-SK" b="1" dirty="0">
              <a:solidFill>
                <a:srgbClr val="FE801A"/>
              </a:solidFill>
            </a:endParaRPr>
          </a:p>
          <a:p>
            <a:pPr lvl="0" hangingPunct="1">
              <a:lnSpc>
                <a:spcPct val="80000"/>
              </a:lnSpc>
              <a:spcBef>
                <a:spcPts val="1871"/>
              </a:spcBef>
            </a:pPr>
            <a:endParaRPr lang="en-US"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What Are Design Patterns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sk-SK" b="1"/>
              <a:t>WHAT ARE DESIGN PATTERNS </a:t>
            </a:r>
            <a:br>
              <a:rPr lang="sk-SK" b="1"/>
            </a:br>
            <a:endParaRPr lang="sk-SK" b="1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506319" cy="523080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en-US" i="1" dirty="0"/>
              <a:t>A software design pattern is a general, reusable solution to a commonly occurring problem. It is not a finished design that can be transformed directly into source or machine code. It is a description or template for how to solve a problem that can be used in many different situations. Design patterns are formalized best practices that the programmer can use to solve common problems when designing an application or system.</a:t>
            </a:r>
          </a:p>
          <a:p>
            <a:pPr lvl="0" hangingPunct="1">
              <a:lnSpc>
                <a:spcPct val="80000"/>
              </a:lnSpc>
            </a:pPr>
            <a:endParaRPr lang="en-US" dirty="0"/>
          </a:p>
          <a:p>
            <a:pPr lvl="0" hangingPunct="1">
              <a:lnSpc>
                <a:spcPct val="80000"/>
              </a:lnSpc>
            </a:pPr>
            <a:r>
              <a:rPr lang="en-US" b="1" dirty="0"/>
              <a:t>Types</a:t>
            </a:r>
          </a:p>
          <a:p>
            <a:pPr lvl="0" hangingPunct="1">
              <a:lnSpc>
                <a:spcPct val="80000"/>
              </a:lnSpc>
              <a:buClr>
                <a:srgbClr val="FFFFFF"/>
              </a:buClr>
              <a:buSzPct val="100000"/>
              <a:buFont typeface="StarSymbol"/>
              <a:buChar char="•"/>
            </a:pPr>
            <a:r>
              <a:rPr lang="en-US" dirty="0"/>
              <a:t>Creational (singleton, builder, lazy </a:t>
            </a:r>
            <a:r>
              <a:rPr lang="en-US" dirty="0" err="1"/>
              <a:t>init</a:t>
            </a:r>
            <a:r>
              <a:rPr lang="en-US" dirty="0"/>
              <a:t>, abstract factory, object pool etc.)</a:t>
            </a:r>
          </a:p>
          <a:p>
            <a:pPr lvl="0" hangingPunct="1">
              <a:lnSpc>
                <a:spcPct val="80000"/>
              </a:lnSpc>
              <a:buClr>
                <a:srgbClr val="FFFFFF"/>
              </a:buClr>
              <a:buSzPct val="100000"/>
              <a:buFont typeface="StarSymbol"/>
              <a:buChar char="•"/>
            </a:pPr>
            <a:r>
              <a:rPr lang="en-US" dirty="0"/>
              <a:t>Structural (adapter, bridge, decorator, facade, composite, proxy etc.)</a:t>
            </a:r>
          </a:p>
          <a:p>
            <a:pPr lvl="0" hangingPunct="1">
              <a:lnSpc>
                <a:spcPct val="80000"/>
              </a:lnSpc>
              <a:buClr>
                <a:srgbClr val="FFFFFF"/>
              </a:buClr>
              <a:buSzPct val="100000"/>
              <a:buFont typeface="StarSymbol"/>
              <a:buChar char="•"/>
            </a:pPr>
            <a:r>
              <a:rPr lang="en-US" dirty="0"/>
              <a:t>Behavioral (iterator, strategy, template method, visitor, </a:t>
            </a:r>
            <a:r>
              <a:rPr lang="en-US" b="1" u="sng" dirty="0"/>
              <a:t>command</a:t>
            </a:r>
            <a:r>
              <a:rPr lang="en-US" dirty="0"/>
              <a:t> etc.)</a:t>
            </a:r>
          </a:p>
          <a:p>
            <a:pPr lvl="0" hangingPunct="1">
              <a:lnSpc>
                <a:spcPct val="80000"/>
              </a:lnSpc>
              <a:buClr>
                <a:srgbClr val="FFFFFF"/>
              </a:buClr>
              <a:buSzPct val="100000"/>
              <a:buFont typeface="StarSymbol"/>
              <a:buChar char="•"/>
            </a:pPr>
            <a:r>
              <a:rPr lang="en-US" dirty="0"/>
              <a:t>Concurrency (thread pool, double checked locking, monitor object, reactor etc.)</a:t>
            </a:r>
          </a:p>
          <a:p>
            <a:pPr lvl="0" hangingPunct="1">
              <a:lnSpc>
                <a:spcPct val="80000"/>
              </a:lnSpc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506319" cy="5230800"/>
          </a:xfrm>
        </p:spPr>
        <p:txBody>
          <a:bodyPr wrap="square" lIns="91440" tIns="45720" rIns="91440" bIns="45720">
            <a:normAutofit/>
          </a:bodyPr>
          <a:lstStyle/>
          <a:p>
            <a:pPr lvl="0" hangingPunct="1">
              <a:lnSpc>
                <a:spcPct val="80000"/>
              </a:lnSpc>
            </a:pPr>
            <a:r>
              <a:rPr lang="en-US" dirty="0"/>
              <a:t>The command pattern is used to implement a lose coupling in a request-response model.</a:t>
            </a:r>
            <a:endParaRPr lang="en-US" b="1" dirty="0">
              <a:solidFill>
                <a:srgbClr val="FE801A"/>
              </a:solidFill>
            </a:endParaRPr>
          </a:p>
          <a:p>
            <a:pPr lvl="0" hangingPunct="1">
              <a:lnSpc>
                <a:spcPct val="80000"/>
              </a:lnSpc>
            </a:pPr>
            <a:r>
              <a:rPr lang="sk-SK" b="1" dirty="0">
                <a:solidFill>
                  <a:srgbClr val="FE801A"/>
                </a:solidFill>
              </a:rPr>
              <a:t>Concept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i="1" dirty="0"/>
              <a:t>b</a:t>
            </a:r>
            <a:r>
              <a:rPr lang="sk-SK" i="1" dirty="0" err="1"/>
              <a:t>ehavioral</a:t>
            </a:r>
            <a:r>
              <a:rPr lang="sk-SK" dirty="0"/>
              <a:t> </a:t>
            </a:r>
            <a:r>
              <a:rPr lang="sk-SK" dirty="0" err="1"/>
              <a:t>pattern</a:t>
            </a:r>
            <a:endParaRPr lang="sk-SK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sk-SK" dirty="0" err="1"/>
              <a:t>An</a:t>
            </a:r>
            <a:r>
              <a:rPr lang="sk-SK" dirty="0"/>
              <a:t> 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encapsulates</a:t>
            </a:r>
            <a:r>
              <a:rPr lang="sk-SK" dirty="0"/>
              <a:t> </a:t>
            </a:r>
            <a:r>
              <a:rPr lang="sk-SK" dirty="0" err="1"/>
              <a:t>all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information</a:t>
            </a:r>
            <a:r>
              <a:rPr lang="sk-SK" dirty="0"/>
              <a:t> </a:t>
            </a:r>
            <a:r>
              <a:rPr lang="sk-SK" dirty="0" err="1"/>
              <a:t>needed</a:t>
            </a:r>
            <a:r>
              <a:rPr lang="sk-SK" dirty="0"/>
              <a:t> to </a:t>
            </a:r>
            <a:r>
              <a:rPr lang="sk-SK" dirty="0" err="1"/>
              <a:t>perform</a:t>
            </a:r>
            <a:r>
              <a:rPr lang="sk-SK" dirty="0"/>
              <a:t> </a:t>
            </a:r>
            <a:r>
              <a:rPr lang="sk-SK" dirty="0" err="1"/>
              <a:t>an</a:t>
            </a:r>
            <a:r>
              <a:rPr lang="sk-SK" dirty="0"/>
              <a:t> </a:t>
            </a:r>
            <a:r>
              <a:rPr lang="sk-SK" dirty="0" err="1"/>
              <a:t>action</a:t>
            </a:r>
            <a:r>
              <a:rPr lang="sk-SK" dirty="0"/>
              <a:t> or </a:t>
            </a:r>
            <a:r>
              <a:rPr lang="sk-SK" dirty="0" err="1"/>
              <a:t>trigger</a:t>
            </a:r>
            <a:r>
              <a:rPr lang="sk-SK" dirty="0"/>
              <a:t> </a:t>
            </a:r>
            <a:r>
              <a:rPr lang="sk-SK" dirty="0" err="1"/>
              <a:t>event</a:t>
            </a:r>
            <a:r>
              <a:rPr lang="sk-SK" dirty="0"/>
              <a:t> at a </a:t>
            </a:r>
            <a:r>
              <a:rPr lang="sk-SK" dirty="0" err="1"/>
              <a:t>later</a:t>
            </a:r>
            <a:r>
              <a:rPr lang="sk-SK" dirty="0"/>
              <a:t> </a:t>
            </a:r>
            <a:r>
              <a:rPr lang="sk-SK" dirty="0" err="1"/>
              <a:t>time</a:t>
            </a:r>
            <a:endParaRPr lang="sk-SK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sk-SK" dirty="0" err="1"/>
              <a:t>Command</a:t>
            </a:r>
            <a:r>
              <a:rPr lang="sk-SK" dirty="0"/>
              <a:t> </a:t>
            </a:r>
            <a:r>
              <a:rPr lang="sk-SK" dirty="0" err="1"/>
              <a:t>objects</a:t>
            </a:r>
            <a:r>
              <a:rPr lang="sk-SK" dirty="0"/>
              <a:t> </a:t>
            </a:r>
            <a:r>
              <a:rPr lang="sk-SK" dirty="0" err="1"/>
              <a:t>make</a:t>
            </a:r>
            <a:r>
              <a:rPr lang="sk-SK" dirty="0"/>
              <a:t> </a:t>
            </a:r>
            <a:r>
              <a:rPr lang="sk-SK" dirty="0" err="1"/>
              <a:t>easier</a:t>
            </a:r>
            <a:r>
              <a:rPr lang="sk-SK" dirty="0"/>
              <a:t> to </a:t>
            </a:r>
            <a:r>
              <a:rPr lang="sk-SK" dirty="0" err="1"/>
              <a:t>construct</a:t>
            </a:r>
            <a:r>
              <a:rPr lang="sk-SK" dirty="0"/>
              <a:t> </a:t>
            </a:r>
            <a:r>
              <a:rPr lang="sk-SK" dirty="0" err="1"/>
              <a:t>general</a:t>
            </a:r>
            <a:r>
              <a:rPr lang="sk-SK" dirty="0"/>
              <a:t> </a:t>
            </a:r>
            <a:r>
              <a:rPr lang="sk-SK" dirty="0" err="1"/>
              <a:t>components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need</a:t>
            </a:r>
            <a:r>
              <a:rPr lang="sk-SK" dirty="0"/>
              <a:t> to </a:t>
            </a:r>
            <a:r>
              <a:rPr lang="sk-SK" dirty="0" err="1"/>
              <a:t>delegate</a:t>
            </a:r>
            <a:r>
              <a:rPr lang="sk-SK" dirty="0"/>
              <a:t>, </a:t>
            </a:r>
            <a:r>
              <a:rPr lang="sk-SK" dirty="0" err="1"/>
              <a:t>execute</a:t>
            </a:r>
            <a:r>
              <a:rPr lang="sk-SK" dirty="0"/>
              <a:t> </a:t>
            </a:r>
            <a:r>
              <a:rPr lang="sk-SK" dirty="0" err="1"/>
              <a:t>method</a:t>
            </a:r>
            <a:r>
              <a:rPr lang="sk-SK" dirty="0"/>
              <a:t> </a:t>
            </a:r>
            <a:r>
              <a:rPr lang="sk-SK" dirty="0" err="1"/>
              <a:t>calls</a:t>
            </a:r>
            <a:r>
              <a:rPr lang="sk-SK" dirty="0"/>
              <a:t> </a:t>
            </a:r>
            <a:r>
              <a:rPr lang="sk-SK" dirty="0" err="1"/>
              <a:t>without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need</a:t>
            </a:r>
            <a:r>
              <a:rPr lang="sk-SK" dirty="0"/>
              <a:t> to </a:t>
            </a:r>
            <a:r>
              <a:rPr lang="sk-SK" dirty="0" err="1"/>
              <a:t>know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name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class</a:t>
            </a:r>
            <a:r>
              <a:rPr lang="sk-SK" dirty="0"/>
              <a:t> or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method</a:t>
            </a:r>
            <a:r>
              <a:rPr lang="sk-SK" dirty="0"/>
              <a:t> </a:t>
            </a:r>
            <a:r>
              <a:rPr lang="sk-SK" dirty="0" err="1"/>
              <a:t>parameters</a:t>
            </a:r>
            <a:endParaRPr lang="sk-SK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sk-SK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E801A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49014" y="763680"/>
            <a:ext cx="512769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l" hangingPunct="1">
              <a:spcBef>
                <a:spcPct val="0"/>
              </a:spcBef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 class diagram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49014" y="2438400"/>
            <a:ext cx="5586416" cy="378541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Command Interface – Interface or abstract class that declares and execute() method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Invoker Class – A simple class that encapsulates the Command and passes the request to the command object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Receiver Class – Defines the contract for the implementation classes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Concrete Command – Implementation of the particular command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 – Creates concrete command and sets receiver for the 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8F893-A3A2-9A44-AD78-A004F2BC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212" y="2186616"/>
            <a:ext cx="3795630" cy="24847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49014" y="763680"/>
            <a:ext cx="512769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l" hangingPunct="1">
              <a:spcBef>
                <a:spcPct val="0"/>
              </a:spcBef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UML flow diagram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49014" y="2438400"/>
            <a:ext cx="558641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Client instruments the Receiver and The Invoker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Invoker calls the execute() method on the Command object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Command calls the action() on the receiver which performs then the request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84C95C-86F8-044B-AA5C-C094B8BC4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907" y="2341262"/>
            <a:ext cx="5151385" cy="272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55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201400" cy="495648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en-US" b="1" dirty="0">
                <a:solidFill>
                  <a:srgbClr val="FE801A"/>
                </a:solidFill>
              </a:rPr>
              <a:t>Command Implementation – Receiver object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A17148-0A85-4AE7-87E7-82314D013A46}"/>
              </a:ext>
            </a:extLst>
          </p:cNvPr>
          <p:cNvSpPr/>
          <p:nvPr/>
        </p:nvSpPr>
        <p:spPr>
          <a:xfrm>
            <a:off x="685799" y="2057400"/>
            <a:ext cx="6096000" cy="13183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i="1" dirty="0">
                <a:solidFill>
                  <a:schemeClr val="bg1"/>
                </a:solidFill>
                <a:latin typeface="Century Gothic" panose="020B0502020202020204" pitchFamily="34" charset="0"/>
              </a:rPr>
              <a:t> Carries out the real work </a:t>
            </a:r>
          </a:p>
          <a:p>
            <a:pPr lvl="0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i="1" dirty="0">
                <a:solidFill>
                  <a:schemeClr val="bg1"/>
                </a:solidFill>
                <a:latin typeface="Century Gothic" panose="020B0502020202020204" pitchFamily="34" charset="0"/>
              </a:rPr>
              <a:t> Does not implement the command interface</a:t>
            </a:r>
          </a:p>
          <a:p>
            <a:pPr lvl="0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i="1" dirty="0">
                <a:solidFill>
                  <a:schemeClr val="bg1"/>
                </a:solidFill>
                <a:latin typeface="Century Gothic" panose="020B0502020202020204" pitchFamily="34" charset="0"/>
              </a:rPr>
              <a:t> Could be a part of 3</a:t>
            </a:r>
            <a:r>
              <a:rPr lang="en-US" sz="2000" i="1" baseline="30000" dirty="0">
                <a:solidFill>
                  <a:schemeClr val="bg1"/>
                </a:solidFill>
                <a:latin typeface="Century Gothic" panose="020B0502020202020204" pitchFamily="34" charset="0"/>
              </a:rPr>
              <a:t>rd</a:t>
            </a:r>
            <a:r>
              <a:rPr lang="en-US" sz="2000" i="1" dirty="0">
                <a:solidFill>
                  <a:schemeClr val="bg1"/>
                </a:solidFill>
                <a:latin typeface="Century Gothic" panose="020B0502020202020204" pitchFamily="34" charset="0"/>
              </a:rPr>
              <a:t> party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1C5424-AB3A-5441-9789-B59F3F073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208" y="3113902"/>
            <a:ext cx="6598370" cy="317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2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201400" cy="495648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sk-SK" b="1" dirty="0" err="1">
                <a:solidFill>
                  <a:srgbClr val="FE801A"/>
                </a:solidFill>
              </a:rPr>
              <a:t>Example</a:t>
            </a:r>
            <a:r>
              <a:rPr lang="sk-SK" b="1" dirty="0">
                <a:solidFill>
                  <a:srgbClr val="FE801A"/>
                </a:solidFill>
              </a:rPr>
              <a:t> </a:t>
            </a:r>
            <a:r>
              <a:rPr lang="en-US" b="1" dirty="0">
                <a:solidFill>
                  <a:srgbClr val="FE801A"/>
                </a:solidFill>
              </a:rPr>
              <a:t>command </a:t>
            </a:r>
            <a:r>
              <a:rPr lang="sk-SK" b="1" dirty="0">
                <a:solidFill>
                  <a:srgbClr val="FE801A"/>
                </a:solidFill>
              </a:rPr>
              <a:t>implementation</a:t>
            </a:r>
          </a:p>
          <a:p>
            <a:pPr lvl="0" hangingPunct="1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i="1" dirty="0"/>
              <a:t> Create command interface</a:t>
            </a:r>
          </a:p>
          <a:p>
            <a:pPr lvl="0" hangingPunct="1">
              <a:lnSpc>
                <a:spcPct val="80000"/>
              </a:lnSpc>
              <a:spcBef>
                <a:spcPts val="1871"/>
              </a:spcBef>
              <a:buSzPct val="45000"/>
              <a:buFont typeface="StarSymbol"/>
              <a:buChar char="●"/>
            </a:pPr>
            <a:r>
              <a:rPr lang="en-US" sz="2000" i="1" dirty="0"/>
              <a:t> Create concrete commands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E6966-85E7-2E40-B7BE-F6AD3B972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032" y="1658793"/>
            <a:ext cx="3722199" cy="8743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90D221-0CE7-DB44-A375-61EAD5547F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9131" y="3240387"/>
            <a:ext cx="5072740" cy="260825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wrap="square" lIns="91440" tIns="45720" rIns="91440" bIns="45720">
            <a:noAutofit/>
          </a:bodyPr>
          <a:lstStyle/>
          <a:p>
            <a:pPr lvl="0" hangingPunct="1"/>
            <a:r>
              <a:rPr lang="en-US" b="1" dirty="0"/>
              <a:t>COMMAND</a:t>
            </a:r>
            <a:endParaRPr lang="sk-SK" b="1" dirty="0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85799" y="1627199"/>
            <a:ext cx="11201400" cy="4956480"/>
          </a:xfrm>
        </p:spPr>
        <p:txBody>
          <a:bodyPr wrap="square" lIns="91440" tIns="45720" rIns="91440" bIns="45720"/>
          <a:lstStyle/>
          <a:p>
            <a:pPr lvl="0" hangingPunct="1">
              <a:lnSpc>
                <a:spcPct val="80000"/>
              </a:lnSpc>
            </a:pPr>
            <a:r>
              <a:rPr lang="en-US" b="1" dirty="0">
                <a:solidFill>
                  <a:srgbClr val="FE801A"/>
                </a:solidFill>
              </a:rPr>
              <a:t>Create Invoker and Client</a:t>
            </a:r>
            <a:endParaRPr lang="sk-SK" b="1" dirty="0">
              <a:solidFill>
                <a:srgbClr val="FE801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B205A3-EC8F-2E48-9ED7-BB8075368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029" y="2337050"/>
            <a:ext cx="6099138" cy="35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93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80C8-8DA3-0E40-A070-897DEF014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2981E-D02F-D446-B1B3-629FB5DE2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b="1" dirty="0" err="1">
                <a:solidFill>
                  <a:srgbClr val="FE801A"/>
                </a:solidFill>
              </a:rPr>
              <a:t>When</a:t>
            </a:r>
            <a:r>
              <a:rPr lang="sk-SK" b="1" dirty="0">
                <a:solidFill>
                  <a:srgbClr val="FE801A"/>
                </a:solidFill>
              </a:rPr>
              <a:t> to </a:t>
            </a:r>
            <a:r>
              <a:rPr lang="sk-SK" b="1" dirty="0" err="1">
                <a:solidFill>
                  <a:srgbClr val="FE801A"/>
                </a:solidFill>
              </a:rPr>
              <a:t>use</a:t>
            </a:r>
            <a:endParaRPr lang="sk-SK" b="1" dirty="0">
              <a:solidFill>
                <a:srgbClr val="FE801A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dirty="0" err="1"/>
              <a:t>History</a:t>
            </a:r>
            <a:r>
              <a:rPr lang="sk-SK" dirty="0"/>
              <a:t> of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request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needed</a:t>
            </a:r>
            <a:endParaRPr lang="sk-SK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dirty="0" err="1"/>
              <a:t>Callback</a:t>
            </a:r>
            <a:r>
              <a:rPr lang="sk-SK" dirty="0"/>
              <a:t> </a:t>
            </a:r>
            <a:r>
              <a:rPr lang="sk-SK" dirty="0" err="1"/>
              <a:t>functionality</a:t>
            </a:r>
            <a:r>
              <a:rPr lang="sk-SK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invoker</a:t>
            </a:r>
            <a:r>
              <a:rPr lang="sk-SK" dirty="0"/>
              <a:t> </a:t>
            </a:r>
            <a:r>
              <a:rPr lang="sk-SK" dirty="0" err="1"/>
              <a:t>should</a:t>
            </a:r>
            <a:r>
              <a:rPr lang="sk-SK" dirty="0"/>
              <a:t> </a:t>
            </a:r>
            <a:r>
              <a:rPr lang="sk-SK" dirty="0" err="1"/>
              <a:t>be</a:t>
            </a:r>
            <a:r>
              <a:rPr lang="sk-SK" dirty="0"/>
              <a:t> de-</a:t>
            </a:r>
            <a:r>
              <a:rPr lang="sk-SK" dirty="0" err="1"/>
              <a:t>coupled</a:t>
            </a:r>
            <a:r>
              <a:rPr lang="sk-SK" dirty="0"/>
              <a:t> </a:t>
            </a:r>
            <a:r>
              <a:rPr lang="sk-SK" dirty="0" err="1"/>
              <a:t>from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handling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invocation</a:t>
            </a:r>
            <a:endParaRPr lang="sk-SK" dirty="0"/>
          </a:p>
          <a:p>
            <a:r>
              <a:rPr lang="sk-SK" b="1" dirty="0" err="1">
                <a:solidFill>
                  <a:srgbClr val="FE801A"/>
                </a:solidFill>
              </a:rPr>
              <a:t>When</a:t>
            </a:r>
            <a:r>
              <a:rPr lang="sk-SK" b="1" dirty="0">
                <a:solidFill>
                  <a:srgbClr val="FE801A"/>
                </a:solidFill>
              </a:rPr>
              <a:t> to </a:t>
            </a:r>
            <a:r>
              <a:rPr lang="sk-SK" b="1" dirty="0" err="1">
                <a:solidFill>
                  <a:srgbClr val="FE801A"/>
                </a:solidFill>
              </a:rPr>
              <a:t>avoid</a:t>
            </a:r>
            <a:endParaRPr lang="sk-SK" b="1" dirty="0">
              <a:solidFill>
                <a:srgbClr val="FE801A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dirty="0" err="1"/>
              <a:t>Increased</a:t>
            </a:r>
            <a:r>
              <a:rPr lang="sk-SK" dirty="0"/>
              <a:t> </a:t>
            </a:r>
            <a:r>
              <a:rPr lang="sk-SK" dirty="0" err="1"/>
              <a:t>code</a:t>
            </a:r>
            <a:r>
              <a:rPr lang="sk-SK" dirty="0"/>
              <a:t> </a:t>
            </a:r>
            <a:r>
              <a:rPr lang="sk-SK" dirty="0" err="1"/>
              <a:t>comlexity</a:t>
            </a:r>
            <a:r>
              <a:rPr lang="sk-SK" dirty="0"/>
              <a:t> </a:t>
            </a:r>
            <a:r>
              <a:rPr lang="sk-SK" dirty="0" err="1"/>
              <a:t>because</a:t>
            </a:r>
            <a:r>
              <a:rPr lang="sk-SK" dirty="0"/>
              <a:t> of </a:t>
            </a:r>
            <a:r>
              <a:rPr lang="sk-SK" dirty="0" err="1"/>
              <a:t>numerous</a:t>
            </a:r>
            <a:r>
              <a:rPr lang="sk-SK" dirty="0"/>
              <a:t> </a:t>
            </a:r>
            <a:r>
              <a:rPr lang="sk-SK" dirty="0" err="1"/>
              <a:t>Command</a:t>
            </a:r>
            <a:r>
              <a:rPr lang="sk-SK" dirty="0"/>
              <a:t> </a:t>
            </a:r>
            <a:r>
              <a:rPr lang="sk-SK" dirty="0" err="1"/>
              <a:t>implementations</a:t>
            </a:r>
            <a:endParaRPr lang="sk-SK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dirty="0" err="1"/>
              <a:t>Interaction</a:t>
            </a:r>
            <a:r>
              <a:rPr lang="sk-SK" dirty="0"/>
              <a:t> </a:t>
            </a:r>
            <a:r>
              <a:rPr lang="sk-SK" dirty="0" err="1"/>
              <a:t>between</a:t>
            </a:r>
            <a:r>
              <a:rPr lang="sk-SK" dirty="0"/>
              <a:t> </a:t>
            </a:r>
            <a:r>
              <a:rPr lang="sk-SK" dirty="0" err="1"/>
              <a:t>various</a:t>
            </a:r>
            <a:r>
              <a:rPr lang="sk-SK" dirty="0"/>
              <a:t> </a:t>
            </a:r>
            <a:r>
              <a:rPr lang="sk-SK" dirty="0" err="1"/>
              <a:t>commands</a:t>
            </a:r>
            <a:endParaRPr lang="sk-SK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4948549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2373</TotalTime>
  <Words>371</Words>
  <Application>Microsoft Macintosh PowerPoint</Application>
  <PresentationFormat>Custom</PresentationFormat>
  <Paragraphs>57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StarSymbol</vt:lpstr>
      <vt:lpstr>Default</vt:lpstr>
      <vt:lpstr>Title1</vt:lpstr>
      <vt:lpstr>DESIGN (ANTI-)PATTERNS</vt:lpstr>
      <vt:lpstr>WHAT ARE DESIGN PATTERNS  </vt:lpstr>
      <vt:lpstr>COMMAND</vt:lpstr>
      <vt:lpstr>UML class diagram</vt:lpstr>
      <vt:lpstr>UML flow diagram</vt:lpstr>
      <vt:lpstr>COMMAND</vt:lpstr>
      <vt:lpstr>COMMAND</vt:lpstr>
      <vt:lpstr>COMMAND</vt:lpstr>
      <vt:lpstr>COMMAND</vt:lpstr>
      <vt:lpstr>COMMAND</vt:lpstr>
      <vt:lpstr>COMMAND</vt:lpstr>
      <vt:lpstr>COMMAND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(ANTI-)PATTERNS</dc:title>
  <dc:creator>Juraj Kollar</dc:creator>
  <cp:lastModifiedBy>Microsoft Office User</cp:lastModifiedBy>
  <cp:revision>55</cp:revision>
  <dcterms:created xsi:type="dcterms:W3CDTF">2019-03-26T16:03:10Z</dcterms:created>
  <dcterms:modified xsi:type="dcterms:W3CDTF">2019-04-17T09:56:53Z</dcterms:modified>
</cp:coreProperties>
</file>